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6" r:id="rId2"/>
    <p:sldId id="264" r:id="rId3"/>
    <p:sldId id="265" r:id="rId4"/>
    <p:sldId id="268" r:id="rId5"/>
    <p:sldId id="269" r:id="rId6"/>
    <p:sldId id="267" r:id="rId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399" autoAdjust="0"/>
    <p:restoredTop sz="94660"/>
  </p:normalViewPr>
  <p:slideViewPr>
    <p:cSldViewPr snapToGrid="0">
      <p:cViewPr>
        <p:scale>
          <a:sx n="125" d="100"/>
          <a:sy n="125" d="100"/>
        </p:scale>
        <p:origin x="582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DA992-3842-4F56-A2A6-3F944C719F50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62E8EB-EDCA-4ECC-B93A-6501B5275CE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2061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2E8EB-EDCA-4ECC-B93A-6501B5275CE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82032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DD66D-A7C9-0968-AA98-9AA07D752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B2BFE7-4D8A-C2E1-4641-4BE68BBB0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0F8C4-C6BD-1712-585E-97FD10943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5B20B-3C62-7694-30AB-3D9D74A0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24108-79CC-4EDA-C25D-3040A863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90482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FCAB1-0017-5934-C28E-FDD457D2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1E8ED-15D8-220D-3B50-027F52043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DF077-2C5E-11F9-981C-C866F1BBF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10EC7-6FA5-A581-0138-4DC1E6BBC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628DA-CE8C-A6F0-8C0C-696A6A4A5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7465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15E4FE-6B70-0C01-945D-690F5F6E9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BBA2B-5900-DBD9-3725-9D6360CAD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CD25B-C965-F886-CEEE-09B12FAEF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DDC3D-A09C-0FEC-41E3-4CBD143D8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C9E3B-1480-6527-8D7F-861DF48C4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1330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EBA79-750E-BF2B-75DB-77387DA7F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51FED-405B-D40D-5CA4-618D3DD2F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924E4-49F1-BCDE-254A-3B9457E7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01D50-4EB4-FF75-BC66-03AEC46CA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9C49-0A31-022F-527A-3CBA27797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35500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A77F4-911D-1F7B-E68C-D0825555A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9FAD5-8003-8195-836B-4664C3798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22C04-E9ED-A298-1F35-7EA20CFC7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84C2E-3A71-4C16-0E24-EFCD651E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F18B7-E98E-D405-8955-AAC89DE6E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886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8794B-0DB2-52C8-CDC6-C03F1EB56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A13BE-278B-F6E8-F7F5-04730C5777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33107-FA57-3632-F482-742B780CF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72637-6A85-864A-B8D7-82E33DB8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1D2B9-C253-07F4-6040-65A188A1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DFD59-F88A-529C-B6B4-25218A5FA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5294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E455-93B0-37CB-3204-7ECC37663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64418-AA6D-C9B7-A64B-D4856321B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BC455-2FF2-1E55-36CD-D82EF3A02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CF07D4-F22A-EB3D-5BB0-28FFD6EE80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8E2084-BF3B-E10A-0237-EA5E0D2D95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C5CDC0-C42C-7987-E862-75FDD726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B5A71F-6EC9-F90F-7EDD-9FDD8AE5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A473F9-5ABB-D66A-D353-E3BEB52A0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1393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0A578-879F-38E5-28B7-9E5BB6254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9B9D46-4B14-5344-B7A7-C921DA971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1DDBE0-48A7-6E32-087D-DE2FA0414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C6AFEC-BBC5-9CC3-1E78-C697769F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4516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DDF069-B221-815B-7EFC-0878A2782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8DF248-E893-8F30-7210-D7CFCAB38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6BDBCB-9B6D-123F-A75E-E83CDBDCE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481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A6B43-8272-97B7-62A0-96BE508E1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C4174-1014-6C66-656E-2FD25384F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0CA5FE-6FDE-D308-A338-08869B95D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6596D-C3B8-D904-E396-440B010FF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43D4C-14B5-922A-9DC2-7C09F448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A97D0-2B70-2184-1AFB-C38EB8130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9930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9012-5744-B20D-4D62-8CCB190BC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4D4852-3C59-AC06-BC71-4DE4CF6FB0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31834D-399A-9412-14FA-A53BD7154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70723-1DC1-6E8E-3462-68F9D7083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1D945-AB86-3762-B93A-831FBC1A0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41D82E-6DDF-2425-34B3-30A648B08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9435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5ED040-F544-309B-A87C-524BB52C2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EF096-C065-3564-C1FE-61BEB7E31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8B65F-7689-AA82-B185-D37460834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C0F55A-D9AF-4ABD-BE8B-D16CDBDB21BC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4B139-866D-386C-D6F4-0EC6EEC77A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B0929-3980-4DEB-29A7-449524634D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993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spc29.x-matter.uni-frankfurt.de/trb/schematics/PADIWA3-all.pdf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5C631-DC63-8BFD-CA58-8FE1405D3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B3803-8B9D-E7C9-0667-FA243731D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Amplifier</a:t>
            </a:r>
            <a:br>
              <a:rPr lang="en-US" dirty="0"/>
            </a:br>
            <a:r>
              <a:rPr lang="en-US" dirty="0"/>
              <a:t>Based on BGA2803</a:t>
            </a:r>
            <a:endParaRPr lang="en-DE" dirty="0"/>
          </a:p>
        </p:txBody>
      </p:sp>
      <p:pic>
        <p:nvPicPr>
          <p:cNvPr id="5" name="Picture 4" descr="A computer screen shot of a circuit board&#10;&#10;AI-generated content may be incorrect.">
            <a:extLst>
              <a:ext uri="{FF2B5EF4-FFF2-40B4-BE49-F238E27FC236}">
                <a16:creationId xmlns:a16="http://schemas.microsoft.com/office/drawing/2014/main" id="{6F95247B-97AE-D66C-E842-A95310CCB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120" y="548565"/>
            <a:ext cx="3492138" cy="2682314"/>
          </a:xfrm>
          <a:prstGeom prst="rect">
            <a:avLst/>
          </a:prstGeom>
        </p:spPr>
      </p:pic>
      <p:pic>
        <p:nvPicPr>
          <p:cNvPr id="7" name="Picture 6" descr="A circuit board with many small lights&#10;&#10;AI-generated content may be incorrect.">
            <a:extLst>
              <a:ext uri="{FF2B5EF4-FFF2-40B4-BE49-F238E27FC236}">
                <a16:creationId xmlns:a16="http://schemas.microsoft.com/office/drawing/2014/main" id="{A0690949-2F33-55B9-4F15-0C2097457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119" y="3810560"/>
            <a:ext cx="3492139" cy="26823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385F32-FE76-9FAC-3389-7FEFA8C42B75}"/>
              </a:ext>
            </a:extLst>
          </p:cNvPr>
          <p:cNvSpPr txBox="1"/>
          <p:nvPr/>
        </p:nvSpPr>
        <p:spPr>
          <a:xfrm>
            <a:off x="9339350" y="180459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TOP VIEW</a:t>
            </a:r>
            <a:endParaRPr lang="en-DE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DDFBF-D60D-E4CE-4080-2A322BC535ED}"/>
              </a:ext>
            </a:extLst>
          </p:cNvPr>
          <p:cNvSpPr txBox="1"/>
          <p:nvPr/>
        </p:nvSpPr>
        <p:spPr>
          <a:xfrm>
            <a:off x="9102361" y="3482459"/>
            <a:ext cx="168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BOTTOM VIEW</a:t>
            </a:r>
            <a:endParaRPr lang="en-DE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EA6DD4-92BE-3137-B798-AAFF632AA1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873"/>
          <a:stretch/>
        </p:blipFill>
        <p:spPr>
          <a:xfrm>
            <a:off x="1089824" y="2341869"/>
            <a:ext cx="5040611" cy="22811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CA8FB3-9162-8447-C1D9-72BA8B3ABA4E}"/>
              </a:ext>
            </a:extLst>
          </p:cNvPr>
          <p:cNvSpPr txBox="1"/>
          <p:nvPr/>
        </p:nvSpPr>
        <p:spPr>
          <a:xfrm>
            <a:off x="838200" y="6071782"/>
            <a:ext cx="49680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page_4: </a:t>
            </a:r>
            <a:r>
              <a:rPr lang="fr-FR" sz="900" b="1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5"/>
              </a:rPr>
              <a:t>https://jspc29.x-matter.uni-frankfurt.de/trb/schematics/PADIWA3-all.pdf</a:t>
            </a:r>
            <a:endParaRPr lang="fr-FR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W. Zhi et al 2024 JINST 19 P06011 DOI 10.1088/1748-0221/19/06/P06011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Joshua W Cates et al 2018 Phys. Med. Biol. 63 185022 DOI 10.1088/1361-6560/</a:t>
            </a:r>
            <a:r>
              <a:rPr lang="en-US" sz="900" b="1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aadbcd</a:t>
            </a:r>
            <a:endParaRPr lang="en-US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F. Simon NIM-A Volume 926, 11 May 2019, Pages 85-100 Doi.org/10.1016/j.nima.2018.11.042</a:t>
            </a:r>
            <a:endParaRPr lang="en-DE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412E89-68D9-4C16-B4F4-29724C16C0CF}"/>
              </a:ext>
            </a:extLst>
          </p:cNvPr>
          <p:cNvSpPr txBox="1"/>
          <p:nvPr/>
        </p:nvSpPr>
        <p:spPr>
          <a:xfrm>
            <a:off x="5806227" y="1763245"/>
            <a:ext cx="214201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Hamamatsu S13552</a:t>
            </a:r>
          </a:p>
          <a:p>
            <a:r>
              <a:rPr lang="en-US" sz="900" dirty="0"/>
              <a:t>https://www.hamamatsu.com/eu/en/product/optical-sensors/mppc/mppc_mppc-array/S13552.html</a:t>
            </a:r>
            <a:endParaRPr lang="en-DE" sz="9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AB005FF-A527-6BE2-B7DD-30700A68D2F9}"/>
              </a:ext>
            </a:extLst>
          </p:cNvPr>
          <p:cNvCxnSpPr/>
          <p:nvPr/>
        </p:nvCxnSpPr>
        <p:spPr>
          <a:xfrm flipV="1">
            <a:off x="6964822" y="1546789"/>
            <a:ext cx="1324599" cy="3429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7011157-1C6D-35ED-CBAE-BEE122FE8FFF}"/>
              </a:ext>
            </a:extLst>
          </p:cNvPr>
          <p:cNvSpPr txBox="1"/>
          <p:nvPr/>
        </p:nvSpPr>
        <p:spPr>
          <a:xfrm>
            <a:off x="5461617" y="3400895"/>
            <a:ext cx="1703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 connector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82171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711C4-E869-D54A-5F2E-72C50C9E8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BGA2803 Demo Board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2002D-741E-158C-A4D0-3376BE11A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2 RF amplifiers</a:t>
            </a:r>
          </a:p>
          <a:p>
            <a:r>
              <a:rPr lang="en-US" dirty="0"/>
              <a:t>2 </a:t>
            </a:r>
            <a:r>
              <a:rPr lang="en-US" dirty="0" err="1"/>
              <a:t>SiPMs</a:t>
            </a:r>
            <a:endParaRPr lang="en-US" dirty="0"/>
          </a:p>
          <a:p>
            <a:r>
              <a:rPr lang="en-US" dirty="0"/>
              <a:t>1 HV PSU</a:t>
            </a:r>
          </a:p>
          <a:p>
            <a:r>
              <a:rPr lang="en-US" dirty="0"/>
              <a:t>Power via USB-C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C3D85B-EE74-89AC-A616-123FED7F7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788" y="68457"/>
            <a:ext cx="5000467" cy="6627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E338BC-EC78-33DC-45F9-F45B76435B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3" r="15452"/>
          <a:stretch/>
        </p:blipFill>
        <p:spPr>
          <a:xfrm rot="16200000">
            <a:off x="3339160" y="2045035"/>
            <a:ext cx="4008105" cy="295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71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1A224-3C40-5F1B-01DB-CFA8FAA8C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A689F6D-53FC-316C-6268-37EE1A681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478" y="1127446"/>
            <a:ext cx="5350199" cy="55711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3C8E10-990E-7541-2F8A-377EF660F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Cosmics</a:t>
            </a:r>
            <a:r>
              <a:rPr lang="en-US" dirty="0"/>
              <a:t> on the oscilloscope</a:t>
            </a:r>
            <a:endParaRPr lang="en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D6C945-7D29-3F7B-E678-D6790DEB8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056" y="1348706"/>
            <a:ext cx="4529468" cy="52860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BD83A27-3A6B-B509-5D6C-442EB6914BDD}"/>
              </a:ext>
            </a:extLst>
          </p:cNvPr>
          <p:cNvSpPr txBox="1"/>
          <p:nvPr/>
        </p:nvSpPr>
        <p:spPr>
          <a:xfrm rot="16200000">
            <a:off x="784307" y="3657600"/>
            <a:ext cx="1536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Amplitude (V)</a:t>
            </a:r>
            <a:endParaRPr lang="en-D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7BA098-2657-9625-F0A3-878499B7B45A}"/>
              </a:ext>
            </a:extLst>
          </p:cNvPr>
          <p:cNvSpPr txBox="1"/>
          <p:nvPr/>
        </p:nvSpPr>
        <p:spPr>
          <a:xfrm>
            <a:off x="3149370" y="607695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(ns)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03279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70C53-554B-1E3D-DA3D-29E9A2895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FARICH-SMA adapter</a:t>
            </a:r>
            <a:endParaRPr lang="en-DE" dirty="0"/>
          </a:p>
        </p:txBody>
      </p:sp>
      <p:pic>
        <p:nvPicPr>
          <p:cNvPr id="5" name="Content Placeholder 4" descr="A close-up of a computer&#10;&#10;AI-generated content may be incorrect.">
            <a:extLst>
              <a:ext uri="{FF2B5EF4-FFF2-40B4-BE49-F238E27FC236}">
                <a16:creationId xmlns:a16="http://schemas.microsoft.com/office/drawing/2014/main" id="{16E0CE17-A043-68CD-5CF3-6400EEF483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15647" y="1480939"/>
            <a:ext cx="6556268" cy="3687900"/>
          </a:xfrm>
        </p:spPr>
      </p:pic>
      <p:pic>
        <p:nvPicPr>
          <p:cNvPr id="7" name="Picture 6" descr="A small green circuit board with gold connectors&#10;&#10;AI-generated content may be incorrect.">
            <a:extLst>
              <a:ext uri="{FF2B5EF4-FFF2-40B4-BE49-F238E27FC236}">
                <a16:creationId xmlns:a16="http://schemas.microsoft.com/office/drawing/2014/main" id="{D2CC1661-1191-5790-4528-5336F37471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40" t="18785" r="30091" b="16453"/>
          <a:stretch/>
        </p:blipFill>
        <p:spPr>
          <a:xfrm>
            <a:off x="1160584" y="3429000"/>
            <a:ext cx="2448521" cy="3174023"/>
          </a:xfrm>
          <a:prstGeom prst="rect">
            <a:avLst/>
          </a:prstGeom>
        </p:spPr>
      </p:pic>
      <p:pic>
        <p:nvPicPr>
          <p:cNvPr id="9" name="Picture 8" descr="A close-up of a small circuit board&#10;&#10;AI-generated content may be incorrect.">
            <a:extLst>
              <a:ext uri="{FF2B5EF4-FFF2-40B4-BE49-F238E27FC236}">
                <a16:creationId xmlns:a16="http://schemas.microsoft.com/office/drawing/2014/main" id="{0AA23383-8F56-0DC5-C751-ED2A96A0F0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8" t="21525" r="30388" b="10518"/>
          <a:stretch/>
        </p:blipFill>
        <p:spPr>
          <a:xfrm>
            <a:off x="4514117" y="3429000"/>
            <a:ext cx="2630702" cy="31740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E6556E-237B-6FFB-FA1E-168199B61ABF}"/>
              </a:ext>
            </a:extLst>
          </p:cNvPr>
          <p:cNvSpPr txBox="1"/>
          <p:nvPr/>
        </p:nvSpPr>
        <p:spPr>
          <a:xfrm>
            <a:off x="838200" y="1590347"/>
            <a:ext cx="5385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Replaces the original amplifier</a:t>
            </a:r>
          </a:p>
          <a:p>
            <a:r>
              <a:rPr lang="en-US" dirty="0"/>
              <a:t>- Signals are inserted directly in the FPGA</a:t>
            </a:r>
            <a:endParaRPr lang="en-D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C523E1-F453-5487-6533-0A23EAC8E2B5}"/>
              </a:ext>
            </a:extLst>
          </p:cNvPr>
          <p:cNvSpPr txBox="1"/>
          <p:nvPr/>
        </p:nvSpPr>
        <p:spPr>
          <a:xfrm>
            <a:off x="1401510" y="2508419"/>
            <a:ext cx="1419043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Demo board</a:t>
            </a:r>
            <a:endParaRPr lang="en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0368EC-F3E3-0E06-3A88-A154118CB865}"/>
              </a:ext>
            </a:extLst>
          </p:cNvPr>
          <p:cNvSpPr txBox="1"/>
          <p:nvPr/>
        </p:nvSpPr>
        <p:spPr>
          <a:xfrm>
            <a:off x="3518090" y="2508419"/>
            <a:ext cx="1234890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SMA cable</a:t>
            </a:r>
            <a:endParaRPr lang="en-DE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5ACCD1-EE49-FBFE-8809-4C390BB4F450}"/>
              </a:ext>
            </a:extLst>
          </p:cNvPr>
          <p:cNvSpPr txBox="1"/>
          <p:nvPr/>
        </p:nvSpPr>
        <p:spPr>
          <a:xfrm>
            <a:off x="5450518" y="2508419"/>
            <a:ext cx="957763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FARICH</a:t>
            </a:r>
            <a:endParaRPr lang="en-DE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420A6D2-F63F-6F43-918F-1F0ACE1370C7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2820553" y="2693085"/>
            <a:ext cx="69753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89C79F5-44BB-860D-B6DF-00E391E0E409}"/>
              </a:ext>
            </a:extLst>
          </p:cNvPr>
          <p:cNvCxnSpPr>
            <a:cxnSpLocks/>
          </p:cNvCxnSpPr>
          <p:nvPr/>
        </p:nvCxnSpPr>
        <p:spPr>
          <a:xfrm>
            <a:off x="4752980" y="2693085"/>
            <a:ext cx="69753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446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1F9C4-11BE-AC6F-2F4C-9FEDE5B6F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77284" cy="1325563"/>
          </a:xfrm>
        </p:spPr>
        <p:txBody>
          <a:bodyPr/>
          <a:lstStyle/>
          <a:p>
            <a:r>
              <a:rPr lang="en-US"/>
              <a:t>PUMA FEC PSU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DF5D6-A7F8-00F2-6FAC-B6E5CF8A0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46264" cy="2105440"/>
          </a:xfrm>
        </p:spPr>
        <p:txBody>
          <a:bodyPr>
            <a:normAutofit/>
          </a:bodyPr>
          <a:lstStyle/>
          <a:p>
            <a:r>
              <a:rPr lang="en-US" sz="2000"/>
              <a:t>5.5V to 5V low noise LDO</a:t>
            </a:r>
          </a:p>
          <a:p>
            <a:r>
              <a:rPr lang="en-US" sz="2000"/>
              <a:t>Additional Pi filter (CLC) from 5 kHz</a:t>
            </a:r>
          </a:p>
          <a:p>
            <a:r>
              <a:rPr lang="en-US" sz="2000"/>
              <a:t>Power Switch</a:t>
            </a:r>
          </a:p>
          <a:p>
            <a:r>
              <a:rPr lang="en-US" sz="2000"/>
              <a:t>Heatsink</a:t>
            </a:r>
          </a:p>
          <a:p>
            <a:r>
              <a:rPr lang="en-US" sz="2000"/>
              <a:t>Works with the existent infrastructure</a:t>
            </a:r>
            <a:endParaRPr lang="en-DE" sz="2000" dirty="0"/>
          </a:p>
        </p:txBody>
      </p:sp>
      <p:pic>
        <p:nvPicPr>
          <p:cNvPr id="5" name="Picture 4" descr="A close-up of a computer device&#10;&#10;AI-generated content may be incorrect.">
            <a:extLst>
              <a:ext uri="{FF2B5EF4-FFF2-40B4-BE49-F238E27FC236}">
                <a16:creationId xmlns:a16="http://schemas.microsoft.com/office/drawing/2014/main" id="{6EB90854-83DD-412B-3A9E-618E7BDAE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648" y="-5136"/>
            <a:ext cx="5147351" cy="68631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0771F2-8E70-BF86-1564-E6BD1BBA34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258" t="13197" r="6490" b="7010"/>
          <a:stretch/>
        </p:blipFill>
        <p:spPr>
          <a:xfrm>
            <a:off x="1444238" y="3725966"/>
            <a:ext cx="5402185" cy="301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42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F3B65-FF47-E2B0-C0C5-8DFA9E93B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64-Ch FPGA-Based MCA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9C3E8-558E-95E1-A098-6696C875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Prototype (1-Ch) CMOD-S7/A7</a:t>
            </a:r>
          </a:p>
          <a:p>
            <a:r>
              <a:rPr lang="en-US" sz="2400" dirty="0"/>
              <a:t>12 MHz Clock (83.33 ns/cycle)</a:t>
            </a:r>
          </a:p>
          <a:p>
            <a:r>
              <a:rPr lang="en-US" sz="2400" dirty="0"/>
              <a:t>16-bit counter (83.33 ns – 5.4 </a:t>
            </a:r>
            <a:r>
              <a:rPr lang="en-US" sz="2400" dirty="0" err="1"/>
              <a:t>ms</a:t>
            </a:r>
            <a:r>
              <a:rPr lang="en-US" sz="2400" dirty="0"/>
              <a:t>)</a:t>
            </a:r>
          </a:p>
          <a:p>
            <a:r>
              <a:rPr lang="en-US" sz="2400" dirty="0"/>
              <a:t>Data transmitted via USB 2.0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Prototype (64-Ch) Alinx 7103</a:t>
            </a:r>
          </a:p>
          <a:p>
            <a:r>
              <a:rPr lang="en-US" sz="2400" dirty="0"/>
              <a:t>100 MHz clock (10 ns/cycle)</a:t>
            </a:r>
          </a:p>
          <a:p>
            <a:r>
              <a:rPr lang="en-US" sz="2400" dirty="0"/>
              <a:t>Data transmitted via UDP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Custom made FPGA Board</a:t>
            </a:r>
          </a:p>
          <a:p>
            <a:r>
              <a:rPr lang="en-US" sz="2400" b="1" dirty="0"/>
              <a:t>Alinx board specs in a smaller format</a:t>
            </a:r>
          </a:p>
          <a:p>
            <a:pPr marL="0" indent="0">
              <a:buNone/>
            </a:pPr>
            <a:endParaRPr lang="en-DE" sz="2400" dirty="0"/>
          </a:p>
        </p:txBody>
      </p:sp>
      <p:pic>
        <p:nvPicPr>
          <p:cNvPr id="1026" name="Picture 2" descr="410-376 | Digilent Xilinx Spartan-7 Entwicklungsplatine, FPGA | RS">
            <a:extLst>
              <a:ext uri="{FF2B5EF4-FFF2-40B4-BE49-F238E27FC236}">
                <a16:creationId xmlns:a16="http://schemas.microsoft.com/office/drawing/2014/main" id="{9DCF27C8-FCCE-95CA-D2B1-9510BB9EE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179" y="2415126"/>
            <a:ext cx="2489730" cy="140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computer screen shot of a circuit board&#10;&#10;AI-generated content may be incorrect.">
            <a:extLst>
              <a:ext uri="{FF2B5EF4-FFF2-40B4-BE49-F238E27FC236}">
                <a16:creationId xmlns:a16="http://schemas.microsoft.com/office/drawing/2014/main" id="{1B96E8AB-D9DE-E592-6E8E-E283C3A086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179" y="681037"/>
            <a:ext cx="2416024" cy="1855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445DE5-0F8B-5974-528D-691C517493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6248" y="3762129"/>
            <a:ext cx="3965593" cy="24148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A12CDF-9E09-B66E-FAD9-4E6F8C54B9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1277" y="1690688"/>
            <a:ext cx="2416023" cy="18203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507666-085A-1595-E458-61F235F2F268}"/>
              </a:ext>
            </a:extLst>
          </p:cNvPr>
          <p:cNvSpPr txBox="1"/>
          <p:nvPr/>
        </p:nvSpPr>
        <p:spPr>
          <a:xfrm>
            <a:off x="6096000" y="2045794"/>
            <a:ext cx="1403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Live readout</a:t>
            </a:r>
            <a:endParaRPr lang="en-D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E07F20A-6D72-EF52-FA4E-071BF35095DD}"/>
              </a:ext>
            </a:extLst>
          </p:cNvPr>
          <p:cNvCxnSpPr/>
          <p:nvPr/>
        </p:nvCxnSpPr>
        <p:spPr>
          <a:xfrm>
            <a:off x="7916248" y="3116142"/>
            <a:ext cx="60390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823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245C8AF-D942-4CBD-A875-18169D0BFE9F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253</Words>
  <Application>Microsoft Office PowerPoint</Application>
  <PresentationFormat>Widescreen</PresentationFormat>
  <Paragraphs>44</Paragraphs>
  <Slides>6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Wingdings</vt:lpstr>
      <vt:lpstr>Office Theme</vt:lpstr>
      <vt:lpstr>New Amplifier Based on BGA2803</vt:lpstr>
      <vt:lpstr>BGA2803 Demo Board</vt:lpstr>
      <vt:lpstr>Cosmics on the oscilloscope</vt:lpstr>
      <vt:lpstr>FARICH-SMA adapter</vt:lpstr>
      <vt:lpstr>PUMA FEC PSU</vt:lpstr>
      <vt:lpstr>64-Ch FPGA-Based MCA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Enciu</dc:creator>
  <cp:lastModifiedBy>Alex Enciu</cp:lastModifiedBy>
  <cp:revision>32</cp:revision>
  <dcterms:created xsi:type="dcterms:W3CDTF">2025-02-28T09:06:09Z</dcterms:created>
  <dcterms:modified xsi:type="dcterms:W3CDTF">2025-06-04T08:48:48Z</dcterms:modified>
</cp:coreProperties>
</file>

<file path=docProps/thumbnail.jpeg>
</file>